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1" r:id="rId2"/>
    <p:sldId id="257" r:id="rId3"/>
    <p:sldId id="289" r:id="rId4"/>
    <p:sldId id="258" r:id="rId5"/>
    <p:sldId id="259" r:id="rId6"/>
    <p:sldId id="270" r:id="rId7"/>
    <p:sldId id="260" r:id="rId8"/>
    <p:sldId id="271" r:id="rId9"/>
    <p:sldId id="262" r:id="rId10"/>
    <p:sldId id="272" r:id="rId11"/>
    <p:sldId id="288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6" r:id="rId20"/>
    <p:sldId id="287" r:id="rId21"/>
    <p:sldId id="292" r:id="rId22"/>
    <p:sldId id="290" r:id="rId23"/>
    <p:sldId id="269" r:id="rId2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ADFF"/>
    <a:srgbClr val="00AFF9"/>
    <a:srgbClr val="1D428A"/>
    <a:srgbClr val="042962"/>
    <a:srgbClr val="0E29DB"/>
    <a:srgbClr val="5FBC21"/>
    <a:srgbClr val="5FBCFB"/>
    <a:srgbClr val="0021FF"/>
    <a:srgbClr val="5FBCFF"/>
    <a:srgbClr val="5FB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37" autoAdjust="0"/>
    <p:restoredTop sz="88397" autoAdjust="0"/>
  </p:normalViewPr>
  <p:slideViewPr>
    <p:cSldViewPr snapToGrid="0">
      <p:cViewPr varScale="1">
        <p:scale>
          <a:sx n="108" d="100"/>
          <a:sy n="108" d="100"/>
        </p:scale>
        <p:origin x="153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0300-0D22-BE4B-9125-AFCF6F042207}" type="datetime1">
              <a:rPr lang="en-US" smtClean="0"/>
              <a:t>1/11/23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05B-9A36-4C47-AABE-3DDDCF730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90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94899-C036-AA42-B39B-3DDC9216DB4D}" type="datetime1">
              <a:rPr lang="en-US" smtClean="0"/>
              <a:t>1/11/23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56860-0014-4832-9B6D-ADCA5B093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76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1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5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2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5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05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7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88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01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8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NOTES: Include Life-Cycle of the Aluminum Can graphic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7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7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2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gold and aluminum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6860-0014-4832-9B6D-ADCA5B0933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08100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6108700"/>
            <a:ext cx="12192000" cy="749300"/>
          </a:xfrm>
          <a:prstGeom prst="rect">
            <a:avLst/>
          </a:prstGeom>
          <a:solidFill>
            <a:srgbClr val="A1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DD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5600" y="6297612"/>
            <a:ext cx="1422400" cy="365125"/>
          </a:xfrm>
        </p:spPr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308100"/>
          </a:xfrm>
          <a:prstGeom prst="rect">
            <a:avLst/>
          </a:prstGeom>
          <a:solidFill>
            <a:srgbClr val="00AFF9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9DB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93700" y="377825"/>
            <a:ext cx="11506200" cy="739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bg1"/>
                </a:solidFill>
                <a:latin typeface="Museo 700"/>
                <a:ea typeface="+mj-ea"/>
                <a:cs typeface="Museo 700"/>
              </a:defRPr>
            </a:lvl1pPr>
          </a:lstStyle>
          <a:p>
            <a:endParaRPr lang="en-US" dirty="0"/>
          </a:p>
        </p:txBody>
      </p:sp>
      <p:pic>
        <p:nvPicPr>
          <p:cNvPr id="13" name="Picture 12" descr="life of a can-revers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200" y="204406"/>
            <a:ext cx="1785339" cy="1002094"/>
          </a:xfrm>
          <a:prstGeom prst="rect">
            <a:avLst/>
          </a:prstGeom>
        </p:spPr>
      </p:pic>
      <p:pic>
        <p:nvPicPr>
          <p:cNvPr id="4" name="Picture 3" descr="Novelis_WHT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50" y="6295707"/>
            <a:ext cx="1612900" cy="3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36B0A4-19FA-7E4F-B61E-F7864B0D336C}" type="datetime1">
              <a:rPr lang="en-US" smtClean="0"/>
              <a:t>1/11/23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2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451132-59C0-C948-976C-6219B48ADFB7}" type="datetime1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8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9A3D9-FC77-DB4A-9F39-A88CE6156619}" type="datetime1">
              <a:rPr lang="en-US" smtClean="0"/>
              <a:t>1/11/23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739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C4237-DE1D-2F40-B1EC-70529C2B8F04}" type="datetime1">
              <a:rPr lang="en-US" smtClean="0"/>
              <a:t>1/11/23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5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0562E2-00C0-6046-BAC3-9DD336251BEC}" type="datetime1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9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88878-22E7-3D40-B22B-D87A37A98995}" type="datetime1">
              <a:rPr lang="en-US" smtClean="0"/>
              <a:t>1/11/23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60525"/>
            <a:ext cx="6489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08705-E236-4E13-97BA-92CFB44C5C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useo"/>
          <a:ea typeface="+mj-ea"/>
          <a:cs typeface="Museo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8485841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553"/>
          <a:stretch/>
        </p:blipFill>
        <p:spPr>
          <a:xfrm>
            <a:off x="0" y="0"/>
            <a:ext cx="12192000" cy="7296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4611688"/>
            <a:ext cx="11512550" cy="15922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66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905500"/>
          </a:xfrm>
          <a:prstGeom prst="rect">
            <a:avLst/>
          </a:prstGeom>
          <a:solidFill>
            <a:srgbClr val="00ADFF">
              <a:alpha val="7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fe of a C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341" y="2163159"/>
            <a:ext cx="6629400" cy="4050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5699" y="6273800"/>
            <a:ext cx="4936029" cy="27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Museo"/>
                <a:cs typeface="Museo"/>
              </a:rPr>
              <a:t>© 2016  All </a:t>
            </a:r>
            <a:r>
              <a:rPr lang="de-DE" sz="1200" b="1" dirty="0" err="1">
                <a:latin typeface="Museo"/>
                <a:cs typeface="Museo"/>
              </a:rPr>
              <a:t>rights</a:t>
            </a:r>
            <a:r>
              <a:rPr lang="de-DE" sz="1200" b="1" dirty="0">
                <a:latin typeface="Museo"/>
                <a:cs typeface="Museo"/>
              </a:rPr>
              <a:t> </a:t>
            </a:r>
            <a:r>
              <a:rPr lang="de-DE" sz="1200" b="1" dirty="0" err="1">
                <a:latin typeface="Museo"/>
                <a:cs typeface="Museo"/>
              </a:rPr>
              <a:t>reserved</a:t>
            </a:r>
            <a:r>
              <a:rPr lang="de-DE" sz="1200" b="1" dirty="0">
                <a:latin typeface="Museo"/>
                <a:cs typeface="Museo"/>
              </a:rPr>
              <a:t>.</a:t>
            </a:r>
            <a:endParaRPr lang="en-US" sz="1200" b="1" dirty="0">
              <a:latin typeface="Museo"/>
              <a:cs typeface="Muse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82" y="227651"/>
            <a:ext cx="1158911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/>
                <a:cs typeface="Arial"/>
              </a:rPr>
              <a:t>Saving Energy with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rial"/>
                <a:cs typeface="Arial"/>
              </a:rPr>
              <a:t>Recycling: I CAN!</a:t>
            </a:r>
          </a:p>
        </p:txBody>
      </p:sp>
      <p:pic>
        <p:nvPicPr>
          <p:cNvPr id="3" name="Picture 2" descr="Novelis_B3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55" y="6223000"/>
            <a:ext cx="1419296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6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98797"/>
            <a:ext cx="12192000" cy="48067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Why is it important to recycle aluminum cans?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1660525"/>
            <a:ext cx="6286500" cy="272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 b="1" dirty="0">
                <a:solidFill>
                  <a:srgbClr val="00ADFF"/>
                </a:solidFill>
              </a:rPr>
              <a:t>Recycling: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Reduces waste in landfills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Conserves natural resources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Reduces energy 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3600" y="4953000"/>
            <a:ext cx="588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How does recycling cans achieve these goals?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74806" y="6176963"/>
            <a:ext cx="135798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Explore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b="1" dirty="0"/>
              <a:t>manufacturing process</a:t>
            </a:r>
            <a:r>
              <a:rPr lang="en-US" dirty="0"/>
              <a:t> describes how aluminum cans are made. </a:t>
            </a:r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Try to put the steps of the manufacturing process in the correct order, from the time that the aluminum comes out of the ground, until you drink the beverage.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377825"/>
            <a:ext cx="110617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Life cycle of a can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147838" y="1110731"/>
            <a:ext cx="4586238" cy="459943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609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240138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uxite.tif"/>
          <p:cNvPicPr>
            <a:picLocks noChangeAspect="1"/>
          </p:cNvPicPr>
          <p:nvPr/>
        </p:nvPicPr>
        <p:blipFill rotWithShape="1">
          <a:blip r:embed="rId3" cstate="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10446"/>
            <a:ext cx="12192000" cy="4798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1: Bauxite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565900" cy="4351338"/>
          </a:xfrm>
        </p:spPr>
        <p:txBody>
          <a:bodyPr/>
          <a:lstStyle/>
          <a:p>
            <a:r>
              <a:rPr lang="en-US" b="1" dirty="0"/>
              <a:t>Bauxite ore </a:t>
            </a:r>
            <a:r>
              <a:rPr lang="en-US" dirty="0"/>
              <a:t>(which contains aluminum) is mined from the ground in places like Brazil, Jamaica, China, and India.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Bauxite mining uses less than </a:t>
            </a:r>
            <a:r>
              <a:rPr lang="en-US" b="1" dirty="0"/>
              <a:t>1 unit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the energy needed to make one can.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20" y="973852"/>
            <a:ext cx="7301056" cy="4876767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5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ining.tif"/>
          <p:cNvPicPr>
            <a:picLocks noChangeAspect="1"/>
          </p:cNvPicPr>
          <p:nvPr/>
        </p:nvPicPr>
        <p:blipFill rotWithShape="1">
          <a:blip r:embed="rId3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985"/>
          <a:stretch/>
        </p:blipFill>
        <p:spPr>
          <a:xfrm>
            <a:off x="-1" y="1298797"/>
            <a:ext cx="12192001" cy="6397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2: Alumina refining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286500" cy="4351338"/>
          </a:xfrm>
        </p:spPr>
        <p:txBody>
          <a:bodyPr/>
          <a:lstStyle/>
          <a:p>
            <a:r>
              <a:rPr lang="en-US" dirty="0"/>
              <a:t>The refining process removes impurities from the bauxite. This leaves behind a fine white powder made of aluminum and oxygen. The powder is called </a:t>
            </a:r>
            <a:r>
              <a:rPr lang="en-US" b="1" dirty="0"/>
              <a:t>alumina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Alumina refining uses about </a:t>
            </a:r>
            <a:r>
              <a:rPr lang="en-US" b="1" dirty="0"/>
              <a:t>15 units </a:t>
            </a:r>
            <a:r>
              <a:rPr lang="en-US" dirty="0"/>
              <a:t>of the energy needed to make one can.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step2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120" y="970788"/>
            <a:ext cx="7301056" cy="4882896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29288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elting.tif"/>
          <p:cNvPicPr>
            <a:picLocks noChangeAspect="1"/>
          </p:cNvPicPr>
          <p:nvPr/>
        </p:nvPicPr>
        <p:blipFill rotWithShape="1"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308100"/>
            <a:ext cx="12193595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dirty="0">
                <a:solidFill>
                  <a:srgbClr val="FFFFFF"/>
                </a:solidFill>
                <a:latin typeface="Arial"/>
                <a:cs typeface="Arial"/>
              </a:rPr>
              <a:t>Step 3: Aluminum smelting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350000" cy="4351338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electric current </a:t>
            </a:r>
            <a:r>
              <a:rPr lang="en-US" dirty="0"/>
              <a:t>zaps the alumina, which separates the aluminum from the oxygen. The aluminum melts into a bubbly liquid that looks like silver lava.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Alumina smelting </a:t>
            </a:r>
            <a:r>
              <a:rPr lang="en-US" dirty="0"/>
              <a:t>uses </a:t>
            </a:r>
            <a:r>
              <a:rPr lang="en-US" b="1" dirty="0"/>
              <a:t>70 units </a:t>
            </a:r>
            <a:r>
              <a:rPr lang="en-US" dirty="0"/>
              <a:t>of the energy needed to make one can.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step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104" y="970788"/>
            <a:ext cx="7310232" cy="4882896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29408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1" b="23797"/>
          <a:stretch/>
        </p:blipFill>
        <p:spPr>
          <a:xfrm>
            <a:off x="0" y="1308344"/>
            <a:ext cx="12198096" cy="4798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4: Ingot 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464300" cy="4351338"/>
          </a:xfrm>
        </p:spPr>
        <p:txBody>
          <a:bodyPr/>
          <a:lstStyle/>
          <a:p>
            <a:r>
              <a:rPr lang="en-US" dirty="0"/>
              <a:t>The molten aluminum flows into molds and is sprayed with water to cool it down. As it cools, it hardens into a solid. This solid block is called a </a:t>
            </a:r>
            <a:r>
              <a:rPr lang="en-US" b="1" dirty="0"/>
              <a:t>ingot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Ingot casting uses less than </a:t>
            </a:r>
            <a:r>
              <a:rPr lang="en-US" b="1" dirty="0"/>
              <a:t>1 unit </a:t>
            </a:r>
            <a:r>
              <a:rPr lang="en-US" dirty="0"/>
              <a:t>of the energy needed to make one can.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 descr="step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804" y="983488"/>
            <a:ext cx="7306056" cy="4880107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39317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lls of alum.tif"/>
          <p:cNvPicPr>
            <a:picLocks noChangeAspect="1"/>
          </p:cNvPicPr>
          <p:nvPr/>
        </p:nvPicPr>
        <p:blipFill rotWithShape="1"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0800"/>
            <a:ext cx="12192000" cy="478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5: Sheet production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578600" cy="4351338"/>
          </a:xfrm>
        </p:spPr>
        <p:txBody>
          <a:bodyPr/>
          <a:lstStyle/>
          <a:p>
            <a:r>
              <a:rPr lang="en-US" dirty="0"/>
              <a:t>Aluminum ingots are heated and passed through a series of rollers. A long, thin sheet is produced and coiled.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Sheet production uses </a:t>
            </a:r>
            <a:r>
              <a:rPr lang="en-US" b="1" dirty="0"/>
              <a:t>5 units </a:t>
            </a:r>
            <a:r>
              <a:rPr lang="en-US" dirty="0"/>
              <a:t>of the energy needed to make one can.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 descr="step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9" y="973487"/>
            <a:ext cx="7302501" cy="4877732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38934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ns for ppt.jp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298797"/>
            <a:ext cx="12192000" cy="4809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6: Can-making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3500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Cans are trimmed, printed, and cleaned</a:t>
            </a:r>
            <a:r>
              <a:rPr lang="en-US" dirty="0"/>
              <a:t>. Then, they are filled with the beverage and sealed.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making uses </a:t>
            </a:r>
            <a:r>
              <a:rPr lang="en-US" b="1" dirty="0"/>
              <a:t>10 units </a:t>
            </a:r>
            <a:r>
              <a:rPr lang="en-US" dirty="0"/>
              <a:t>of the energy needed to make one can.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step6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804" y="970788"/>
            <a:ext cx="7306056" cy="4882896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1605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2025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0700" y="377825"/>
            <a:ext cx="113792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7: To the consumer!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60525"/>
            <a:ext cx="63119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part of the manufacturing process used the most energy?</a:t>
            </a:r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happens to the can once the consumer drinks the beverage?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56" y="1117599"/>
            <a:ext cx="4572000" cy="4572000"/>
          </a:xfrm>
          <a:prstGeom prst="ellipse">
            <a:avLst/>
          </a:prstGeom>
          <a:ln w="76200" cmpd="sng">
            <a:solidFill>
              <a:srgbClr val="00AFF9"/>
            </a:solidFill>
          </a:ln>
        </p:spPr>
      </p:pic>
    </p:spTree>
    <p:extLst>
      <p:ext uri="{BB962C8B-B14F-4D97-AF65-F5344CB8AC3E}">
        <p14:creationId xmlns:p14="http://schemas.microsoft.com/office/powerpoint/2010/main" val="19618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To the trash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070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can that goes into the trash will disappear into a landfill. If you need a new can, you will have to start from the beginning, with </a:t>
            </a:r>
            <a:r>
              <a:rPr lang="en-US" b="1" dirty="0"/>
              <a:t>bauxite mining.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How much energy is required to make a new can from new materials?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  <p:pic>
        <p:nvPicPr>
          <p:cNvPr id="4" name="Picture 3" descr="Landfill.tif"/>
          <p:cNvPicPr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901" y="1117599"/>
            <a:ext cx="4579110" cy="4572000"/>
          </a:xfrm>
          <a:prstGeom prst="ellipse">
            <a:avLst/>
          </a:prstGeom>
          <a:ln w="76200" cmpd="sng">
            <a:solidFill>
              <a:srgbClr val="00AFF9"/>
            </a:solidFill>
          </a:ln>
        </p:spPr>
      </p:pic>
    </p:spTree>
    <p:extLst>
      <p:ext uri="{BB962C8B-B14F-4D97-AF65-F5344CB8AC3E}">
        <p14:creationId xmlns:p14="http://schemas.microsoft.com/office/powerpoint/2010/main" val="3515714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300" y="1828800"/>
            <a:ext cx="2527300" cy="2514599"/>
          </a:xfrm>
          <a:prstGeom prst="ellipse">
            <a:avLst/>
          </a:prstGeom>
        </p:spPr>
      </p:pic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recycle 0-83-42.png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396" y="1547791"/>
            <a:ext cx="4739380" cy="456091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0" y="2019300"/>
            <a:ext cx="2466587" cy="2413000"/>
          </a:xfrm>
          <a:prstGeom prst="ellipse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45190" y="1986755"/>
            <a:ext cx="2445545" cy="2445545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9099754" y="1806281"/>
            <a:ext cx="2539681" cy="2539681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FF9"/>
              </a:solidFill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435100"/>
            <a:ext cx="2057400" cy="2057400"/>
          </a:xfrm>
          <a:prstGeom prst="ellipse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136900" y="1415255"/>
            <a:ext cx="2089543" cy="2089945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956" y="3683000"/>
            <a:ext cx="2247732" cy="2298700"/>
          </a:xfrm>
          <a:prstGeom prst="ellipse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2613939" y="3667963"/>
            <a:ext cx="2322806" cy="2320318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08000" y="365125"/>
            <a:ext cx="11684000" cy="739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"/>
                <a:ea typeface="+mj-ea"/>
                <a:cs typeface="Museo"/>
              </a:defRPr>
            </a:lvl1pPr>
          </a:lstStyle>
          <a:p>
            <a:r>
              <a:rPr lang="en-US" sz="3400" b="1" kern="1400" dirty="0">
                <a:solidFill>
                  <a:schemeClr val="bg1"/>
                </a:solidFill>
                <a:latin typeface="Arial"/>
                <a:cs typeface="Arial"/>
              </a:rPr>
              <a:t>What do these items have in common?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</p:spTree>
    <p:extLst>
      <p:ext uri="{BB962C8B-B14F-4D97-AF65-F5344CB8AC3E}">
        <p14:creationId xmlns:p14="http://schemas.microsoft.com/office/powerpoint/2010/main" val="28108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90_Novelis_0L1A0939_x1_RGB.tif"/>
          <p:cNvPicPr>
            <a:picLocks noChangeAspect="1"/>
          </p:cNvPicPr>
          <p:nvPr/>
        </p:nvPicPr>
        <p:blipFill rotWithShape="1">
          <a:blip r:embed="rId3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622"/>
            <a:ext cx="12192000" cy="48040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How can we save energy by </a:t>
            </a:r>
            <a:r>
              <a:rPr lang="en-US" sz="6000" b="1" dirty="0">
                <a:solidFill>
                  <a:srgbClr val="5FBCFF"/>
                </a:solidFill>
              </a:rPr>
              <a:t>Recycling?</a:t>
            </a:r>
          </a:p>
          <a:p>
            <a:pPr>
              <a:lnSpc>
                <a:spcPct val="100000"/>
              </a:lnSpc>
            </a:pPr>
            <a:r>
              <a:rPr lang="en-US" dirty="0"/>
              <a:t>How do we recycle?</a:t>
            </a:r>
          </a:p>
          <a:p>
            <a:pPr marL="800100" lvl="1" indent="-342900">
              <a:lnSpc>
                <a:spcPct val="50000"/>
              </a:lnSpc>
              <a:buFont typeface="Arial"/>
              <a:buChar char="•"/>
            </a:pPr>
            <a:endParaRPr lang="en-US" dirty="0"/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Cans are collected, compressed, and sent to a recycling plant.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At the plant, they are shredded and melted, and start the cycle at INGOT CASTING.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What happens next?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8: RECYCLE!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250789" y="1110454"/>
            <a:ext cx="4572000" cy="4572000"/>
          </a:xfrm>
          <a:prstGeom prst="ellipse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</p:spTree>
    <p:extLst>
      <p:ext uri="{BB962C8B-B14F-4D97-AF65-F5344CB8AC3E}">
        <p14:creationId xmlns:p14="http://schemas.microsoft.com/office/powerpoint/2010/main" val="2243843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90_Novelis_0L1A0939_x1_RGB.tif"/>
          <p:cNvPicPr>
            <a:picLocks noChangeAspect="1"/>
          </p:cNvPicPr>
          <p:nvPr/>
        </p:nvPicPr>
        <p:blipFill rotWithShape="1">
          <a:blip r:embed="rId3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622"/>
            <a:ext cx="12192000" cy="48040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Step 8: RECYCLE!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91878" y="1530992"/>
            <a:ext cx="64897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What CAN happen in 60 days?</a:t>
            </a:r>
            <a:endParaRPr lang="en-US" sz="6000" b="1" dirty="0">
              <a:solidFill>
                <a:srgbClr val="5FBCFF"/>
              </a:solidFill>
            </a:endParaRP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A used aluminum can is recycled, remade, refilled, and returned to the store shelf!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4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Recycle: Saving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2103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Which steps of the manufacturing process did you skip because you recycled and started at ingot casting?</a:t>
            </a:r>
          </a:p>
          <a:p>
            <a:pPr>
              <a:lnSpc>
                <a:spcPct val="110000"/>
              </a:lnSpc>
            </a:pPr>
            <a:r>
              <a:rPr lang="en-US" dirty="0"/>
              <a:t>How much energy did you use to go through the rest of the process?</a:t>
            </a:r>
          </a:p>
          <a:p>
            <a:pPr>
              <a:lnSpc>
                <a:spcPct val="110000"/>
              </a:lnSpc>
            </a:pPr>
            <a:r>
              <a:rPr lang="en-US" b="1" dirty="0"/>
              <a:t>How much energy did you save by recycling your can?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01669" y="6176963"/>
            <a:ext cx="130426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Explain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1" y="1099980"/>
            <a:ext cx="4572000" cy="4572000"/>
          </a:xfrm>
          <a:prstGeom prst="ellipse">
            <a:avLst/>
          </a:prstGeom>
          <a:ln w="76200" cmpd="sng">
            <a:solidFill>
              <a:srgbClr val="00AFF9"/>
            </a:solidFill>
          </a:ln>
        </p:spPr>
      </p:pic>
    </p:spTree>
    <p:extLst>
      <p:ext uri="{BB962C8B-B14F-4D97-AF65-F5344CB8AC3E}">
        <p14:creationId xmlns:p14="http://schemas.microsoft.com/office/powerpoint/2010/main" val="212173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292_Novelis_0L1A1972_x1_RGB.tif"/>
          <p:cNvPicPr>
            <a:picLocks noChangeAspect="1"/>
          </p:cNvPicPr>
          <p:nvPr/>
        </p:nvPicPr>
        <p:blipFill rotWithShape="1">
          <a:blip r:embed="rId3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8100"/>
            <a:ext cx="1219200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I Can!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977" y="1655902"/>
            <a:ext cx="10877923" cy="487040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I, ___________________________________, pledge to help the environment by recycling at least once a day.</a:t>
            </a:r>
            <a:br>
              <a:rPr lang="en-US" sz="2200" dirty="0"/>
            </a:br>
            <a:endParaRPr lang="en-US" sz="2200" dirty="0"/>
          </a:p>
          <a:p>
            <a:pPr marL="800100" lvl="1" indent="-342900">
              <a:lnSpc>
                <a:spcPct val="70000"/>
              </a:lnSpc>
              <a:buFont typeface="Arial"/>
              <a:buChar char="•"/>
            </a:pPr>
            <a:r>
              <a:rPr lang="en-US" sz="2200" dirty="0"/>
              <a:t>When I recycle, I help reduce waste in landfills because….</a:t>
            </a:r>
          </a:p>
          <a:p>
            <a:pPr marL="800100" lvl="1" indent="-342900">
              <a:lnSpc>
                <a:spcPct val="100000"/>
              </a:lnSpc>
              <a:buFont typeface="Arial"/>
              <a:buChar char="•"/>
            </a:pPr>
            <a:r>
              <a:rPr lang="en-US" sz="2200" dirty="0"/>
              <a:t>When I recycle, I help conserve natural resources because….</a:t>
            </a:r>
          </a:p>
          <a:p>
            <a:pPr marL="800100" lvl="1" indent="-342900">
              <a:lnSpc>
                <a:spcPct val="100000"/>
              </a:lnSpc>
              <a:buFont typeface="Arial"/>
              <a:buChar char="•"/>
            </a:pPr>
            <a:r>
              <a:rPr lang="en-US" sz="2200" dirty="0"/>
              <a:t>When I recycle, I help reduce energy use because….</a:t>
            </a:r>
          </a:p>
          <a:p>
            <a:pPr marL="0" indent="0">
              <a:lnSpc>
                <a:spcPct val="70000"/>
              </a:lnSpc>
              <a:buNone/>
            </a:pPr>
            <a:endParaRPr lang="en-US" sz="2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In taking this action, I am doing my part to have a positive impact on the environment and the world.</a:t>
            </a:r>
          </a:p>
          <a:p>
            <a:pPr marL="0" indent="0">
              <a:lnSpc>
                <a:spcPct val="0"/>
              </a:lnSpc>
              <a:buNone/>
            </a:pPr>
            <a:endParaRPr lang="en-US" sz="2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__________________________________			_________________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200" dirty="0"/>
              <a:t>Signature							Date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591026" y="6176963"/>
            <a:ext cx="1525553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Evaluate</a:t>
            </a:r>
          </a:p>
        </p:txBody>
      </p:sp>
    </p:spTree>
    <p:extLst>
      <p:ext uri="{BB962C8B-B14F-4D97-AF65-F5344CB8AC3E}">
        <p14:creationId xmlns:p14="http://schemas.microsoft.com/office/powerpoint/2010/main" val="166915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" y="1308101"/>
            <a:ext cx="12192003" cy="480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What materials can be recycled?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Arial"/>
                <a:cs typeface="Arial"/>
              </a:rPr>
              <a:t>What does it mean to recycle?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" y="2324100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079478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00" y="2288948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259" y="4064000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332" y="2289248"/>
            <a:ext cx="182880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</p:spTree>
    <p:extLst>
      <p:ext uri="{BB962C8B-B14F-4D97-AF65-F5344CB8AC3E}">
        <p14:creationId xmlns:p14="http://schemas.microsoft.com/office/powerpoint/2010/main" val="2390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10446"/>
            <a:ext cx="12192000" cy="4798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Beverage cans are commonly recycled. </a:t>
            </a:r>
            <a:br>
              <a:rPr lang="en-US" dirty="0"/>
            </a:br>
            <a:r>
              <a:rPr lang="en-US" dirty="0"/>
              <a:t>What element is used to </a:t>
            </a:r>
            <a:br>
              <a:rPr lang="en-US" dirty="0"/>
            </a:br>
            <a:r>
              <a:rPr lang="en-US" dirty="0"/>
              <a:t>make this beverage can?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6000" b="1" dirty="0">
                <a:solidFill>
                  <a:srgbClr val="5FBCFF"/>
                </a:solidFill>
              </a:rPr>
              <a:t>Aluminum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Arial"/>
                <a:cs typeface="Arial"/>
              </a:rPr>
              <a:t>What do you do with your beverage cans?</a:t>
            </a:r>
          </a:p>
        </p:txBody>
      </p:sp>
      <p:sp>
        <p:nvSpPr>
          <p:cNvPr id="8" name="Oval 7"/>
          <p:cNvSpPr/>
          <p:nvPr/>
        </p:nvSpPr>
        <p:spPr>
          <a:xfrm>
            <a:off x="7238998" y="1104899"/>
            <a:ext cx="4597401" cy="4597401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</p:spTree>
    <p:extLst>
      <p:ext uri="{BB962C8B-B14F-4D97-AF65-F5344CB8AC3E}">
        <p14:creationId xmlns:p14="http://schemas.microsoft.com/office/powerpoint/2010/main" val="31978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69907"/>
            <a:ext cx="12192000" cy="48895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recycling arrow.png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5657">
            <a:off x="7738323" y="5250537"/>
            <a:ext cx="2151592" cy="803354"/>
          </a:xfrm>
          <a:prstGeom prst="rect">
            <a:avLst/>
          </a:prstGeom>
        </p:spPr>
      </p:pic>
      <p:pic>
        <p:nvPicPr>
          <p:cNvPr id="16" name="Picture 15" descr="recycling arrow.png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76551">
            <a:off x="6315842" y="1997415"/>
            <a:ext cx="2155121" cy="804672"/>
          </a:xfrm>
          <a:prstGeom prst="rect">
            <a:avLst/>
          </a:prstGeom>
        </p:spPr>
      </p:pic>
      <p:pic>
        <p:nvPicPr>
          <p:cNvPr id="17" name="Picture 16" descr="recycling arrow.png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35025">
            <a:off x="9993885" y="2396086"/>
            <a:ext cx="2155121" cy="8046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53975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Aluminum is very rare.</a:t>
            </a:r>
          </a:p>
          <a:p>
            <a:pPr marL="0" indent="0">
              <a:lnSpc>
                <a:spcPct val="60000"/>
              </a:lnSpc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6000" b="1" dirty="0">
                <a:solidFill>
                  <a:srgbClr val="5FBCFF"/>
                </a:solidFill>
              </a:rPr>
              <a:t>False! </a:t>
            </a:r>
            <a:br>
              <a:rPr lang="en-US" sz="3600" b="1" dirty="0"/>
            </a:br>
            <a:r>
              <a:rPr lang="en-US" dirty="0"/>
              <a:t>Aluminum is the third most common element in the Earth’s crust, but it does not exist on its own. It must be extracted from </a:t>
            </a:r>
            <a:r>
              <a:rPr lang="en-US" b="1" dirty="0"/>
              <a:t>bauxite</a:t>
            </a:r>
            <a:r>
              <a:rPr lang="en-US" dirty="0"/>
              <a:t> ore.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True or False?</a:t>
            </a:r>
          </a:p>
        </p:txBody>
      </p:sp>
      <p:sp>
        <p:nvSpPr>
          <p:cNvPr id="7" name="Oval 6"/>
          <p:cNvSpPr/>
          <p:nvPr/>
        </p:nvSpPr>
        <p:spPr>
          <a:xfrm>
            <a:off x="8151138" y="983465"/>
            <a:ext cx="2407091" cy="2414016"/>
          </a:xfrm>
          <a:prstGeom prst="ellipse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7938" y="3421865"/>
            <a:ext cx="2407091" cy="2414016"/>
          </a:xfrm>
          <a:prstGeom prst="ellipse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09638" y="2964665"/>
            <a:ext cx="2407091" cy="2414016"/>
          </a:xfrm>
          <a:prstGeom prst="ellipse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</p:spTree>
    <p:extLst>
      <p:ext uri="{BB962C8B-B14F-4D97-AF65-F5344CB8AC3E}">
        <p14:creationId xmlns:p14="http://schemas.microsoft.com/office/powerpoint/2010/main" val="689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10446"/>
            <a:ext cx="12192000" cy="48144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How old are aluminum cans?</a:t>
            </a:r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7147838" y="1110731"/>
            <a:ext cx="4586238" cy="4590288"/>
          </a:xfrm>
          <a:prstGeom prst="ellipse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8000" y="1673225"/>
            <a:ext cx="6489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Aluminum or Gold?</a:t>
            </a:r>
          </a:p>
          <a:p>
            <a:pPr marL="0" indent="0">
              <a:lnSpc>
                <a:spcPct val="70000"/>
              </a:lnSpc>
              <a:buNone/>
            </a:pPr>
            <a:endParaRPr lang="en-US" dirty="0"/>
          </a:p>
          <a:p>
            <a:r>
              <a:rPr lang="en-US" dirty="0"/>
              <a:t>When aluminum was first discovered in 1825, it was more expensive than gold and silver!</a:t>
            </a:r>
          </a:p>
          <a:p>
            <a:endParaRPr lang="en-US" dirty="0"/>
          </a:p>
          <a:p>
            <a:r>
              <a:rPr lang="en-US" b="1" dirty="0"/>
              <a:t>Today, modern advances in aluminum production have enabled aluminum to be much more cost-efficient. </a:t>
            </a:r>
          </a:p>
        </p:txBody>
      </p:sp>
    </p:spTree>
    <p:extLst>
      <p:ext uri="{BB962C8B-B14F-4D97-AF65-F5344CB8AC3E}">
        <p14:creationId xmlns:p14="http://schemas.microsoft.com/office/powerpoint/2010/main" val="29598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640145Medium.jpg"/>
          <p:cNvPicPr>
            <a:picLocks noChangeAspect="1"/>
          </p:cNvPicPr>
          <p:nvPr/>
        </p:nvPicPr>
        <p:blipFill>
          <a:blip r:embed="rId3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4289"/>
            <a:ext cx="12192000" cy="4804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3919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The strength of aluminum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5943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How much weight can four six-packs of cans support?</a:t>
            </a:r>
          </a:p>
          <a:p>
            <a:pPr marL="0" indent="0">
              <a:lnSpc>
                <a:spcPct val="6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Aluminum cans are VERY strong. </a:t>
            </a:r>
            <a:r>
              <a:rPr lang="en-US" b="1" dirty="0">
                <a:solidFill>
                  <a:srgbClr val="042962"/>
                </a:solidFill>
              </a:rPr>
              <a:t>Four six-packs of cans can support the weight of a 4,000 pound car. </a:t>
            </a:r>
            <a:r>
              <a:rPr lang="en-US" dirty="0"/>
              <a:t>This is incredible considering the side of each can is only as thick as a human hair.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147838" y="1110731"/>
            <a:ext cx="4586238" cy="45994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97323"/>
            <a:ext cx="799186" cy="751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83" y="3697323"/>
            <a:ext cx="799186" cy="751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2971799"/>
            <a:ext cx="676343" cy="636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483" y="2971799"/>
            <a:ext cx="676343" cy="636263"/>
          </a:xfrm>
          <a:prstGeom prst="rect">
            <a:avLst/>
          </a:prstGeom>
        </p:spPr>
      </p:pic>
      <p:pic>
        <p:nvPicPr>
          <p:cNvPr id="4" name="Picture 3" descr="honda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4" b="98464" l="806" r="994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157" y="2235200"/>
            <a:ext cx="455009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redded cans.tif"/>
          <p:cNvPicPr>
            <a:picLocks/>
          </p:cNvPicPr>
          <p:nvPr/>
        </p:nvPicPr>
        <p:blipFill rotWithShape="1">
          <a:blip r:embed="rId3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8100"/>
            <a:ext cx="12192000" cy="4800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20700" y="377825"/>
            <a:ext cx="113792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Arial"/>
                <a:cs typeface="Arial"/>
              </a:rPr>
              <a:t>Around the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525"/>
            <a:ext cx="6426200" cy="4351338"/>
          </a:xfrm>
          <a:noFill/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</a:pPr>
            <a:r>
              <a:rPr lang="en-US" sz="2700" dirty="0"/>
              <a:t>About </a:t>
            </a:r>
            <a:r>
              <a:rPr lang="en-US" sz="2700" b="1" dirty="0"/>
              <a:t>100 billion aluminum </a:t>
            </a:r>
            <a:r>
              <a:rPr lang="en-US" sz="2700" dirty="0"/>
              <a:t>cans are made in the U.S. each year. What happens to most of them?</a:t>
            </a:r>
          </a:p>
          <a:p>
            <a:pPr lvl="0">
              <a:lnSpc>
                <a:spcPct val="60000"/>
              </a:lnSpc>
            </a:pPr>
            <a:endParaRPr lang="en-US" sz="2700" dirty="0"/>
          </a:p>
          <a:p>
            <a:pPr lvl="0">
              <a:lnSpc>
                <a:spcPct val="110000"/>
              </a:lnSpc>
            </a:pPr>
            <a:r>
              <a:rPr lang="en-US" sz="2700" dirty="0"/>
              <a:t>Americans throw away approximately 100 million cans (100,000,000) each year! If you laid this many cans end-to-end, the line would...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wrap around 1/3 of Earth’s circumference 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go back and forth across the U.S. one and a half times, with cans to spare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/>
              <a:t>reach the center of Earth and back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5265" y="1143216"/>
            <a:ext cx="4546383" cy="4546383"/>
          </a:xfrm>
          <a:prstGeom prst="ellipse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7147838" y="1110731"/>
            <a:ext cx="4586238" cy="4599432"/>
          </a:xfrm>
          <a:prstGeom prst="ellipse">
            <a:avLst/>
          </a:prstGeom>
          <a:noFill/>
          <a:ln w="76200" cmpd="sng">
            <a:solidFill>
              <a:srgbClr val="00AFF9"/>
            </a:solidFill>
          </a:ln>
          <a:effectLst>
            <a:outerShdw blurRad="127000" dist="50800" dir="27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296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97535" y="6176963"/>
            <a:ext cx="131252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Engage</a:t>
            </a:r>
          </a:p>
        </p:txBody>
      </p:sp>
      <p:pic>
        <p:nvPicPr>
          <p:cNvPr id="4" name="Picture 3" descr="singleca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80" y="1295400"/>
            <a:ext cx="469192" cy="7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C 0.08203 7.40741E-7 0.14896 0.11829 0.14896 0.26481 C 0.14896 0.41065 0.08203 0.52963 -1.45833E-6 0.52963 C -0.08242 0.52963 -0.14896 0.41065 -0.14896 0.26481 C -0.14896 0.11829 -0.08242 7.40741E-7 -1.45833E-6 7.40741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4622"/>
            <a:ext cx="12192000" cy="4804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8705-E236-4E13-97BA-92CFB44C5CA8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8000" y="377825"/>
            <a:ext cx="11684000" cy="739775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Arial"/>
                <a:cs typeface="Arial"/>
              </a:rPr>
              <a:t>What Happens When We Don’t Recycle?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74806" y="6176963"/>
            <a:ext cx="1357989" cy="553998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Explore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/>
          <a:stretch/>
        </p:blipFill>
        <p:spPr>
          <a:xfrm>
            <a:off x="1778000" y="1410444"/>
            <a:ext cx="8255000" cy="45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2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1033</Words>
  <Application>Microsoft Macintosh PowerPoint</Application>
  <PresentationFormat>Widescreen</PresentationFormat>
  <Paragraphs>162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Museo</vt:lpstr>
      <vt:lpstr>Museo 700</vt:lpstr>
      <vt:lpstr>Office Theme</vt:lpstr>
      <vt:lpstr> </vt:lpstr>
      <vt:lpstr>PowerPoint Presentation</vt:lpstr>
      <vt:lpstr>What does it mean to recycle?</vt:lpstr>
      <vt:lpstr>What do you do with your beverage cans?</vt:lpstr>
      <vt:lpstr>True or False?</vt:lpstr>
      <vt:lpstr>How old are aluminum cans?</vt:lpstr>
      <vt:lpstr>The strength of aluminum</vt:lpstr>
      <vt:lpstr>Around the Earth</vt:lpstr>
      <vt:lpstr>What Happens When We Don’t Recycle?</vt:lpstr>
      <vt:lpstr>Why is it important to recycle aluminum cans?</vt:lpstr>
      <vt:lpstr>Life cycle of a can</vt:lpstr>
      <vt:lpstr>Step 1: Bauxite mining</vt:lpstr>
      <vt:lpstr>Step 2: Alumina refining </vt:lpstr>
      <vt:lpstr>Step 3: Aluminum smelting</vt:lpstr>
      <vt:lpstr>Step 4: Ingot casting</vt:lpstr>
      <vt:lpstr>Step 5: Sheet production  </vt:lpstr>
      <vt:lpstr>Step 6: Can-making</vt:lpstr>
      <vt:lpstr>Step 7: To the consumer!</vt:lpstr>
      <vt:lpstr>To the trash</vt:lpstr>
      <vt:lpstr>Step 8: RECYCLE!</vt:lpstr>
      <vt:lpstr>Step 8: RECYCLE!</vt:lpstr>
      <vt:lpstr>Recycle: Saving energy</vt:lpstr>
      <vt:lpstr>I Can!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</dc:creator>
  <cp:lastModifiedBy>Tum Tunthatakas</cp:lastModifiedBy>
  <cp:revision>467</cp:revision>
  <cp:lastPrinted>2016-08-31T13:07:11Z</cp:lastPrinted>
  <dcterms:created xsi:type="dcterms:W3CDTF">2016-07-18T15:25:58Z</dcterms:created>
  <dcterms:modified xsi:type="dcterms:W3CDTF">2023-01-11T14:37:10Z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64f9abf-41d9-4073-8cec-9d70b37e948d_Enabled">
    <vt:lpwstr>true</vt:lpwstr>
  </property>
  <property fmtid="{D5CDD505-2E9C-101B-9397-08002B2CF9AE}" pid="3" name="MSIP_Label_f64f9abf-41d9-4073-8cec-9d70b37e948d_SetDate">
    <vt:lpwstr>2023-01-11T14:37:10Z</vt:lpwstr>
  </property>
  <property fmtid="{D5CDD505-2E9C-101B-9397-08002B2CF9AE}" pid="4" name="MSIP_Label_f64f9abf-41d9-4073-8cec-9d70b37e948d_Method">
    <vt:lpwstr>Standard</vt:lpwstr>
  </property>
  <property fmtid="{D5CDD505-2E9C-101B-9397-08002B2CF9AE}" pid="5" name="MSIP_Label_f64f9abf-41d9-4073-8cec-9d70b37e948d_Name">
    <vt:lpwstr>f64f9abf-41d9-4073-8cec-9d70b37e948d</vt:lpwstr>
  </property>
  <property fmtid="{D5CDD505-2E9C-101B-9397-08002B2CF9AE}" pid="6" name="MSIP_Label_f64f9abf-41d9-4073-8cec-9d70b37e948d_SiteId">
    <vt:lpwstr>d22c77f4-2e36-47f9-91bd-85176efc7a36</vt:lpwstr>
  </property>
  <property fmtid="{D5CDD505-2E9C-101B-9397-08002B2CF9AE}" pid="7" name="MSIP_Label_f64f9abf-41d9-4073-8cec-9d70b37e948d_ActionId">
    <vt:lpwstr>b97a67da-8885-41dd-a4b0-ff496e24f211</vt:lpwstr>
  </property>
  <property fmtid="{D5CDD505-2E9C-101B-9397-08002B2CF9AE}" pid="8" name="MSIP_Label_f64f9abf-41d9-4073-8cec-9d70b37e948d_ContentBits">
    <vt:lpwstr>0</vt:lpwstr>
  </property>
</Properties>
</file>